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86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E035D"/>
    <a:srgbClr val="5F4B01"/>
    <a:srgbClr val="E9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90DE-D764-4C6E-8FA3-DFB96C3185CB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65DA-E653-4C1F-8285-5579C8FB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65DA-E653-4C1F-8285-5579C8FB7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65DA-E653-4C1F-8285-5579C8FB7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65DA-E653-4C1F-8285-5579C8FB75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65DA-E653-4C1F-8285-5579C8FB7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0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2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37458-80C6-4B72-B229-29D48D0F8153}" type="datetimeFigureOut">
              <a:rPr lang="en-US" smtClean="0"/>
              <a:t>08/09/2021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594-7F68-4FD3-B0E8-4F883B54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48895"/>
            <a:ext cx="9067800" cy="1069975"/>
            <a:chOff x="0" y="-48895"/>
            <a:chExt cx="9067800" cy="1069975"/>
          </a:xfrm>
        </p:grpSpPr>
        <p:sp>
          <p:nvSpPr>
            <p:cNvPr id="5" name="Horizontal Scroll 4"/>
            <p:cNvSpPr/>
            <p:nvPr/>
          </p:nvSpPr>
          <p:spPr bwMode="auto">
            <a:xfrm>
              <a:off x="0" y="-48895"/>
              <a:ext cx="9067800" cy="1069975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480" y="45720"/>
              <a:ext cx="1232058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200" b="1" u="sng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Bài</a:t>
              </a:r>
              <a:r>
                <a:rPr lang="en-US" sz="3200" b="1" u="sng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2:</a:t>
              </a:r>
              <a:endParaRPr lang="en-US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262538" y="45720"/>
              <a:ext cx="780526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MẠNG THÔNG TIN TOÀN CẦU INTERNET</a:t>
              </a:r>
            </a:p>
          </p:txBody>
        </p:sp>
      </p:grpSp>
      <p:sp>
        <p:nvSpPr>
          <p:cNvPr id="8" name="AutoShape 2"/>
          <p:cNvSpPr>
            <a:spLocks noChangeArrowheads="1"/>
          </p:cNvSpPr>
          <p:nvPr/>
        </p:nvSpPr>
        <p:spPr bwMode="ltGray">
          <a:xfrm rot="5400000">
            <a:off x="-2381727" y="1521777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ltGray">
          <a:xfrm rot="5400000" flipH="1">
            <a:off x="-1916933" y="1969321"/>
            <a:ext cx="3867204" cy="353853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-54638" y="2523392"/>
            <a:ext cx="1828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6600CC"/>
                </a:solidFill>
              </a:rPr>
              <a:t>NỘI DUNG BÀI HỌC</a:t>
            </a: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1176338" y="1804988"/>
            <a:ext cx="609600" cy="604837"/>
            <a:chOff x="2078" y="1680"/>
            <a:chExt cx="1615" cy="1615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1676400" y="2898775"/>
            <a:ext cx="609600" cy="604838"/>
            <a:chOff x="2078" y="1680"/>
            <a:chExt cx="1615" cy="1615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676400" y="4117975"/>
            <a:ext cx="609600" cy="604838"/>
            <a:chOff x="2078" y="1680"/>
            <a:chExt cx="1615" cy="1615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990600" y="5260975"/>
            <a:ext cx="609600" cy="604838"/>
            <a:chOff x="2078" y="1680"/>
            <a:chExt cx="1615" cy="1615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2211388" y="2862263"/>
            <a:ext cx="6170612" cy="736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cs typeface="Times New Roman" pitchFamily="18" charset="0"/>
              </a:rPr>
              <a:t>2. </a:t>
            </a:r>
            <a:r>
              <a:rPr lang="nl-NL" altLang="en-US" sz="2800" b="1" dirty="0"/>
              <a:t>Một số dịch vụ trên </a:t>
            </a:r>
            <a:r>
              <a:rPr lang="en-US" altLang="en-US" sz="2800" b="1" dirty="0"/>
              <a:t>Internet.</a:t>
            </a:r>
            <a:endParaRPr lang="nl-NL" altLang="en-US" sz="2800" b="1" dirty="0"/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724025" y="1719263"/>
            <a:ext cx="6657975" cy="736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70C0"/>
                </a:solidFill>
                <a:cs typeface="Times New Roman" pitchFamily="18" charset="0"/>
              </a:rPr>
              <a:t>1. </a:t>
            </a:r>
            <a:r>
              <a:rPr lang="en-US" altLang="en-US" sz="2800" b="1" dirty="0">
                <a:solidFill>
                  <a:srgbClr val="0070C0"/>
                </a:solidFill>
              </a:rPr>
              <a:t>Internet </a:t>
            </a:r>
            <a:r>
              <a:rPr lang="en-US" altLang="en-US" sz="2800" b="1" dirty="0" err="1">
                <a:solidFill>
                  <a:srgbClr val="0070C0"/>
                </a:solidFill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gì</a:t>
            </a:r>
            <a:r>
              <a:rPr lang="nl-NL" alt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gray">
          <a:xfrm>
            <a:off x="2211388" y="4125913"/>
            <a:ext cx="6170612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nl-NL" altLang="en-US" sz="2400" b="1" dirty="0">
                <a:solidFill>
                  <a:srgbClr val="FF0066"/>
                </a:solidFill>
              </a:rPr>
              <a:t>Một vài ứng dụng khác trên </a:t>
            </a:r>
            <a:r>
              <a:rPr lang="en-US" altLang="en-US" sz="2400" b="1" dirty="0">
                <a:solidFill>
                  <a:srgbClr val="FF0066"/>
                </a:solidFill>
              </a:rPr>
              <a:t>Internet.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1525588" y="5224463"/>
            <a:ext cx="6856412" cy="736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B050"/>
                </a:solidFill>
                <a:cs typeface="Times New Roman" pitchFamily="18" charset="0"/>
              </a:rPr>
              <a:t>4. </a:t>
            </a:r>
            <a:r>
              <a:rPr lang="en-US" altLang="en-US" sz="2800" b="1" dirty="0" err="1">
                <a:solidFill>
                  <a:srgbClr val="00B050"/>
                </a:solidFill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thế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nào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để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kết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nối</a:t>
            </a:r>
            <a:r>
              <a:rPr lang="en-US" altLang="en-US" sz="2800" b="1" dirty="0">
                <a:solidFill>
                  <a:srgbClr val="00B050"/>
                </a:solidFill>
              </a:rPr>
              <a:t> Internet?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901">
        <p:split orient="vert"/>
      </p:transition>
    </mc:Choice>
    <mc:Fallback xmlns="">
      <p:transition spd="slow" advTm="379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4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Tìm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m</a:t>
            </a:r>
            <a:r>
              <a:rPr lang="fr-FR" b="1" dirty="0" err="1" smtClean="0">
                <a:solidFill>
                  <a:srgbClr val="FF0000"/>
                </a:solidFill>
              </a:rPr>
              <a:t>ột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vài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ứng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dụng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khác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trên</a:t>
            </a:r>
            <a:r>
              <a:rPr lang="fr-FR" b="1" dirty="0">
                <a:solidFill>
                  <a:srgbClr val="FF0000"/>
                </a:solidFill>
              </a:rPr>
              <a:t> Internet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c) </a:t>
            </a:r>
            <a:r>
              <a:rPr lang="en-US" b="1" i="1" dirty="0" err="1" smtClean="0"/>
              <a:t>Thương</a:t>
            </a:r>
            <a:r>
              <a:rPr lang="en-US" b="1" i="1" dirty="0" smtClean="0"/>
              <a:t> </a:t>
            </a:r>
            <a:r>
              <a:rPr lang="en-US" b="1" i="1" dirty="0" err="1" smtClean="0"/>
              <a:t>mại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điện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tử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250" y="1671191"/>
            <a:ext cx="88707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hiểu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thế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thương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mại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vụ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mua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sắm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trên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Shopee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Lazada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có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phải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3333CC"/>
                </a:solidFill>
              </a:rPr>
              <a:t>m</a:t>
            </a:r>
            <a:r>
              <a:rPr lang="en-US" sz="3200" b="1" dirty="0" err="1" smtClean="0">
                <a:solidFill>
                  <a:srgbClr val="3333CC"/>
                </a:solidFill>
              </a:rPr>
              <a:t>ột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thức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thương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mại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không</a:t>
            </a:r>
            <a:r>
              <a:rPr lang="en-US" sz="3200" b="1" dirty="0" smtClean="0">
                <a:solidFill>
                  <a:srgbClr val="3333CC"/>
                </a:solidFill>
              </a:rPr>
              <a:t>?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4900"/>
            <a:ext cx="35052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30" y="3606800"/>
            <a:ext cx="3470369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2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 </a:t>
            </a:r>
            <a:r>
              <a:rPr lang="fr-FR" b="1" dirty="0" err="1" smtClean="0">
                <a:solidFill>
                  <a:srgbClr val="FF0000"/>
                </a:solidFill>
              </a:rPr>
              <a:t>Vậy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làm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thế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nào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để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kết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nối</a:t>
            </a:r>
            <a:r>
              <a:rPr lang="fr-FR" b="1" dirty="0">
                <a:solidFill>
                  <a:srgbClr val="FF0000"/>
                </a:solidFill>
              </a:rPr>
              <a:t> Internet ?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825" y="838200"/>
            <a:ext cx="8388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Học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sinh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quan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sát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mô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sau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cho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biết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3333CC"/>
                </a:solidFill>
              </a:rPr>
              <a:t>người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dùng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cần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làm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gì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để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có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thể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kết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nối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được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err="1" smtClean="0">
                <a:solidFill>
                  <a:srgbClr val="3333CC"/>
                </a:solidFill>
              </a:rPr>
              <a:t>vào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mạng</a:t>
            </a:r>
            <a:r>
              <a:rPr lang="en-US" sz="3200" b="1" dirty="0">
                <a:solidFill>
                  <a:srgbClr val="3333CC"/>
                </a:solidFill>
              </a:rPr>
              <a:t> Internet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  <a:r>
              <a:rPr lang="en-US" sz="3200" b="1" dirty="0" err="1" smtClean="0">
                <a:solidFill>
                  <a:srgbClr val="3333CC"/>
                </a:solidFill>
              </a:rPr>
              <a:t>Kể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tên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một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số</a:t>
            </a:r>
            <a:r>
              <a:rPr lang="en-US" sz="3200" b="1" dirty="0" smtClean="0">
                <a:solidFill>
                  <a:srgbClr val="3333CC"/>
                </a:solidFill>
              </a:rPr>
              <a:t> ISP ở </a:t>
            </a:r>
            <a:r>
              <a:rPr lang="en-US" sz="3200" b="1" dirty="0" err="1" smtClean="0">
                <a:solidFill>
                  <a:srgbClr val="3333CC"/>
                </a:solidFill>
              </a:rPr>
              <a:t>Việt</a:t>
            </a:r>
            <a:r>
              <a:rPr lang="en-US" sz="3200" b="1" dirty="0" smtClean="0">
                <a:solidFill>
                  <a:srgbClr val="3333CC"/>
                </a:solidFill>
              </a:rPr>
              <a:t> Nam? </a:t>
            </a:r>
            <a:r>
              <a:rPr lang="en-US" sz="3200" b="1" dirty="0" err="1" smtClean="0">
                <a:solidFill>
                  <a:srgbClr val="3333CC"/>
                </a:solidFill>
              </a:rPr>
              <a:t>Đường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trục</a:t>
            </a:r>
            <a:r>
              <a:rPr lang="en-US" sz="3200" b="1" dirty="0" smtClean="0">
                <a:solidFill>
                  <a:srgbClr val="3333CC"/>
                </a:solidFill>
              </a:rPr>
              <a:t> Internet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gì</a:t>
            </a:r>
            <a:r>
              <a:rPr lang="en-US" sz="3200" b="1" dirty="0" smtClean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8" name="Picture 7" descr="untitl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128903"/>
            <a:ext cx="4648200" cy="27737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802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9100" y="83447"/>
            <a:ext cx="83058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1:Tìm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 Internet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gì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?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en-US" altLang="en-US" b="1" dirty="0" smtClean="0">
                <a:solidFill>
                  <a:srgbClr val="3333CC"/>
                </a:solidFill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Hs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quan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sát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các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hình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ảnh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sau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và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trả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lời</a:t>
            </a:r>
            <a:r>
              <a:rPr lang="en-US" altLang="en-US" b="1" dirty="0" smtClean="0">
                <a:solidFill>
                  <a:srgbClr val="3333CC"/>
                </a:solidFill>
              </a:rPr>
              <a:t>:</a:t>
            </a:r>
            <a:endParaRPr lang="nl-NL" altLang="en-US" b="1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71650"/>
            <a:ext cx="4238625" cy="2952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7" y="2076450"/>
            <a:ext cx="2878138" cy="23431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ectangle 7"/>
          <p:cNvSpPr/>
          <p:nvPr/>
        </p:nvSpPr>
        <p:spPr>
          <a:xfrm>
            <a:off x="419100" y="51054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333CC"/>
                </a:solidFill>
              </a:rPr>
              <a:t>+ </a:t>
            </a:r>
            <a:r>
              <a:rPr lang="en-US" sz="3200" b="1" dirty="0" err="1" smtClean="0">
                <a:solidFill>
                  <a:srgbClr val="3333CC"/>
                </a:solidFill>
              </a:rPr>
              <a:t>Bằng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cách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nào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mà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mọi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nơi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trên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thế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giới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liên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lạc</a:t>
            </a:r>
            <a:r>
              <a:rPr lang="en-US" sz="3200" b="1" dirty="0">
                <a:solidFill>
                  <a:srgbClr val="3333CC"/>
                </a:solidFill>
              </a:rPr>
              <a:t>, </a:t>
            </a:r>
            <a:r>
              <a:rPr lang="en-US" sz="3200" b="1" dirty="0" err="1">
                <a:solidFill>
                  <a:srgbClr val="3333CC"/>
                </a:solidFill>
              </a:rPr>
              <a:t>kết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nối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thông</a:t>
            </a:r>
            <a:r>
              <a:rPr lang="en-US" sz="3200" b="1" dirty="0">
                <a:solidFill>
                  <a:srgbClr val="3333CC"/>
                </a:solidFill>
              </a:rPr>
              <a:t> tin </a:t>
            </a:r>
            <a:r>
              <a:rPr lang="en-US" sz="3200" b="1" dirty="0" err="1">
                <a:solidFill>
                  <a:srgbClr val="3333CC"/>
                </a:solidFill>
              </a:rPr>
              <a:t>được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với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nhau</a:t>
            </a:r>
            <a:r>
              <a:rPr lang="en-US" sz="3200" b="1" dirty="0" smtClean="0">
                <a:solidFill>
                  <a:srgbClr val="3333CC"/>
                </a:solidFill>
              </a:rPr>
              <a:t>?</a:t>
            </a:r>
            <a:endParaRPr lang="en-US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248400" cy="38862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698212"/>
            <a:ext cx="82296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3333CC"/>
                </a:solidFill>
                <a:cs typeface="Times New Roman" pitchFamily="18" charset="0"/>
              </a:rPr>
              <a:t>-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Hs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tiếp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tục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quan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sát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hình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ảnh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sau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và</a:t>
            </a:r>
            <a:r>
              <a:rPr lang="en-US" altLang="en-US" b="1" dirty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cho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biết</a:t>
            </a:r>
            <a:r>
              <a:rPr lang="en-US" altLang="en-US" b="1" dirty="0" smtClean="0">
                <a:solidFill>
                  <a:srgbClr val="3333CC"/>
                </a:solidFill>
              </a:rPr>
              <a:t> Internet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là</a:t>
            </a:r>
            <a:r>
              <a:rPr lang="en-US" altLang="en-US" b="1" dirty="0" smtClean="0">
                <a:solidFill>
                  <a:srgbClr val="3333CC"/>
                </a:solidFill>
              </a:rPr>
              <a:t> </a:t>
            </a:r>
            <a:r>
              <a:rPr lang="en-US" altLang="en-US" b="1" dirty="0" err="1" smtClean="0">
                <a:solidFill>
                  <a:srgbClr val="3333CC"/>
                </a:solidFill>
              </a:rPr>
              <a:t>gì</a:t>
            </a:r>
            <a:r>
              <a:rPr lang="en-US" altLang="en-US" b="1" dirty="0" smtClean="0">
                <a:solidFill>
                  <a:srgbClr val="3333CC"/>
                </a:solidFill>
              </a:rPr>
              <a:t>?</a:t>
            </a:r>
            <a:endParaRPr lang="nl-NL" altLang="en-US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2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:Tìm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một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dịch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Internet 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a) </a:t>
            </a:r>
            <a:r>
              <a:rPr lang="en-US" b="1" i="1" dirty="0" err="1" smtClean="0"/>
              <a:t>Tổ</a:t>
            </a:r>
            <a:r>
              <a:rPr lang="en-US" b="1" i="1" dirty="0" smtClean="0"/>
              <a:t> </a:t>
            </a:r>
            <a:r>
              <a:rPr lang="en-US" b="1" i="1" dirty="0" err="1"/>
              <a:t>chức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khai</a:t>
            </a:r>
            <a:r>
              <a:rPr lang="en-US" b="1" i="1" dirty="0"/>
              <a:t> </a:t>
            </a:r>
            <a:r>
              <a:rPr lang="en-US" b="1" i="1" dirty="0" err="1"/>
              <a:t>thác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tin </a:t>
            </a:r>
            <a:r>
              <a:rPr lang="en-US" b="1" i="1" dirty="0" err="1"/>
              <a:t>trên</a:t>
            </a:r>
            <a:r>
              <a:rPr lang="en-US" b="1" i="1" dirty="0"/>
              <a:t> web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1710184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Học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sinh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quan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sát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ảnh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sau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cho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biết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vụ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tổ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chức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và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khai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thác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thông</a:t>
            </a:r>
            <a:r>
              <a:rPr lang="en-US" sz="3200" b="1" dirty="0">
                <a:solidFill>
                  <a:srgbClr val="3333CC"/>
                </a:solidFill>
              </a:rPr>
              <a:t> tin </a:t>
            </a:r>
            <a:r>
              <a:rPr lang="en-US" sz="3200" b="1" dirty="0" err="1">
                <a:solidFill>
                  <a:srgbClr val="3333CC"/>
                </a:solidFill>
              </a:rPr>
              <a:t>trên</a:t>
            </a:r>
            <a:r>
              <a:rPr lang="en-US" sz="3200" b="1" dirty="0">
                <a:solidFill>
                  <a:srgbClr val="3333CC"/>
                </a:solidFill>
              </a:rPr>
              <a:t> Web </a:t>
            </a:r>
            <a:r>
              <a:rPr lang="en-US" sz="3200" b="1" dirty="0" err="1">
                <a:solidFill>
                  <a:srgbClr val="3333CC"/>
                </a:solidFill>
              </a:rPr>
              <a:t>như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thế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nào</a:t>
            </a:r>
            <a:r>
              <a:rPr lang="en-US" sz="3200" b="1" dirty="0">
                <a:solidFill>
                  <a:srgbClr val="3333CC"/>
                </a:solidFill>
              </a:rPr>
              <a:t>? 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9844"/>
            <a:ext cx="6705600" cy="2895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743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2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:Tìm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một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dịch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Internet 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/>
              <a:t>b</a:t>
            </a:r>
            <a:r>
              <a:rPr lang="en-US" b="1" i="1" dirty="0" smtClean="0"/>
              <a:t>) </a:t>
            </a:r>
            <a:r>
              <a:rPr lang="en-US" b="1" i="1" dirty="0" err="1"/>
              <a:t>Tìm</a:t>
            </a:r>
            <a:r>
              <a:rPr lang="en-US" b="1" i="1" dirty="0"/>
              <a:t> </a:t>
            </a:r>
            <a:r>
              <a:rPr lang="en-US" b="1" i="1" dirty="0" err="1"/>
              <a:t>kiếm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tin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smtClean="0"/>
              <a:t>Internet: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1981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smtClean="0">
                <a:solidFill>
                  <a:srgbClr val="3333CC"/>
                </a:solidFill>
              </a:rPr>
              <a:t>- </a:t>
            </a:r>
            <a:r>
              <a:rPr lang="en-US" sz="3200" b="1" dirty="0" err="1" smtClean="0">
                <a:solidFill>
                  <a:srgbClr val="3333CC"/>
                </a:solidFill>
              </a:rPr>
              <a:t>Thông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>
                <a:solidFill>
                  <a:srgbClr val="3333CC"/>
                </a:solidFill>
              </a:rPr>
              <a:t>tin </a:t>
            </a:r>
            <a:r>
              <a:rPr lang="en-US" sz="3200" b="1" dirty="0" err="1">
                <a:solidFill>
                  <a:srgbClr val="3333CC"/>
                </a:solidFill>
              </a:rPr>
              <a:t>trên</a:t>
            </a:r>
            <a:r>
              <a:rPr lang="en-US" sz="3200" b="1" dirty="0">
                <a:solidFill>
                  <a:srgbClr val="3333CC"/>
                </a:solidFill>
              </a:rPr>
              <a:t> Internet </a:t>
            </a:r>
            <a:r>
              <a:rPr lang="en-US" sz="3200" b="1" dirty="0" err="1">
                <a:solidFill>
                  <a:srgbClr val="3333CC"/>
                </a:solidFill>
              </a:rPr>
              <a:t>đa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dạng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và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phong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phú</a:t>
            </a:r>
            <a:r>
              <a:rPr lang="en-US" sz="3200" b="1" dirty="0">
                <a:solidFill>
                  <a:srgbClr val="3333CC"/>
                </a:solidFill>
              </a:rPr>
              <a:t>.</a:t>
            </a:r>
          </a:p>
          <a:p>
            <a:r>
              <a:rPr lang="en-US" sz="3200" b="1" dirty="0" err="1">
                <a:solidFill>
                  <a:srgbClr val="3333CC"/>
                </a:solidFill>
              </a:rPr>
              <a:t>Để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nhanh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chóng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tìm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đúng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thông</a:t>
            </a:r>
            <a:r>
              <a:rPr lang="en-US" sz="3200" b="1" dirty="0">
                <a:solidFill>
                  <a:srgbClr val="3333CC"/>
                </a:solidFill>
              </a:rPr>
              <a:t> tin </a:t>
            </a:r>
            <a:r>
              <a:rPr lang="en-US" sz="3200" b="1" dirty="0" err="1">
                <a:solidFill>
                  <a:srgbClr val="3333CC"/>
                </a:solidFill>
              </a:rPr>
              <a:t>cần</a:t>
            </a:r>
            <a:r>
              <a:rPr lang="en-US" sz="3200" b="1" dirty="0">
                <a:solidFill>
                  <a:srgbClr val="3333CC"/>
                </a:solidFill>
              </a:rPr>
              <a:t>.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sử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dụng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công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cụ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nào</a:t>
            </a:r>
            <a:r>
              <a:rPr lang="en-US" sz="3200" b="1" dirty="0">
                <a:solidFill>
                  <a:srgbClr val="3333CC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4038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333CC"/>
                </a:solidFill>
              </a:rPr>
              <a:t>- </a:t>
            </a:r>
            <a:r>
              <a:rPr lang="en-US" sz="3200" b="1" dirty="0" err="1" smtClean="0">
                <a:solidFill>
                  <a:srgbClr val="3333CC"/>
                </a:solidFill>
              </a:rPr>
              <a:t>Khi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sử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dụng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thông</a:t>
            </a:r>
            <a:r>
              <a:rPr lang="en-US" sz="3200" b="1" dirty="0">
                <a:solidFill>
                  <a:srgbClr val="3333CC"/>
                </a:solidFill>
              </a:rPr>
              <a:t> tin </a:t>
            </a:r>
            <a:r>
              <a:rPr lang="en-US" sz="3200" b="1" dirty="0" err="1">
                <a:solidFill>
                  <a:srgbClr val="3333CC"/>
                </a:solidFill>
              </a:rPr>
              <a:t>trên</a:t>
            </a:r>
            <a:r>
              <a:rPr lang="en-US" sz="3200" b="1" dirty="0">
                <a:solidFill>
                  <a:srgbClr val="3333CC"/>
                </a:solidFill>
              </a:rPr>
              <a:t> Internet ta </a:t>
            </a:r>
            <a:r>
              <a:rPr lang="en-US" sz="3200" b="1" dirty="0" err="1">
                <a:solidFill>
                  <a:srgbClr val="3333CC"/>
                </a:solidFill>
              </a:rPr>
              <a:t>lưu</a:t>
            </a:r>
            <a:r>
              <a:rPr lang="en-US" sz="3200" b="1" dirty="0">
                <a:solidFill>
                  <a:srgbClr val="3333CC"/>
                </a:solidFill>
              </a:rPr>
              <a:t> ý </a:t>
            </a:r>
            <a:r>
              <a:rPr lang="en-US" sz="3200" b="1" dirty="0" err="1">
                <a:solidFill>
                  <a:srgbClr val="3333CC"/>
                </a:solidFill>
              </a:rPr>
              <a:t>điều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>
                <a:solidFill>
                  <a:srgbClr val="3333CC"/>
                </a:solidFill>
              </a:rPr>
              <a:t>gì</a:t>
            </a:r>
            <a:r>
              <a:rPr lang="en-US" sz="3200" b="1" dirty="0">
                <a:solidFill>
                  <a:srgbClr val="3333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74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eaLnBrk="1" hangingPunct="1"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2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:Tìm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một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số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dịch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trên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Internet 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c) </a:t>
            </a:r>
            <a:r>
              <a:rPr lang="en-US" b="1" i="1" dirty="0" err="1"/>
              <a:t>Thư</a:t>
            </a:r>
            <a:r>
              <a:rPr lang="en-US" b="1" i="1" dirty="0"/>
              <a:t> </a:t>
            </a:r>
            <a:r>
              <a:rPr lang="en-US" b="1" i="1" dirty="0" err="1"/>
              <a:t>điện</a:t>
            </a:r>
            <a:r>
              <a:rPr lang="en-US" b="1" i="1" dirty="0"/>
              <a:t> </a:t>
            </a:r>
            <a:r>
              <a:rPr lang="en-US" b="1" i="1" dirty="0" err="1" smtClean="0"/>
              <a:t>tử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550" y="1562100"/>
            <a:ext cx="91344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Quan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sát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sau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hiểu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thế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vụ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err="1">
                <a:solidFill>
                  <a:srgbClr val="3333CC"/>
                </a:solidFill>
              </a:rPr>
              <a:t>t</a:t>
            </a:r>
            <a:r>
              <a:rPr lang="en-US" sz="3200" b="1" dirty="0" err="1" smtClean="0">
                <a:solidFill>
                  <a:srgbClr val="3333CC"/>
                </a:solidFill>
              </a:rPr>
              <a:t>hư</a:t>
            </a:r>
            <a:r>
              <a:rPr lang="en-US" sz="3200" b="1" dirty="0" smtClean="0">
                <a:solidFill>
                  <a:srgbClr val="3333CC"/>
                </a:solidFill>
              </a:rPr>
              <a:t> 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. </a:t>
            </a:r>
            <a:r>
              <a:rPr lang="en-US" sz="3200" b="1" dirty="0" err="1" smtClean="0">
                <a:solidFill>
                  <a:srgbClr val="3333CC"/>
                </a:solidFill>
              </a:rPr>
              <a:t>Sử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dụng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vụ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thư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có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lợi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ích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err="1" smtClean="0">
                <a:solidFill>
                  <a:srgbClr val="3333CC"/>
                </a:solidFill>
              </a:rPr>
              <a:t>gì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cho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người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dùng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không</a:t>
            </a:r>
            <a:r>
              <a:rPr lang="en-US" sz="3200" b="1" dirty="0" smtClean="0">
                <a:solidFill>
                  <a:srgbClr val="3333CC"/>
                </a:solidFill>
              </a:rPr>
              <a:t>?</a:t>
            </a:r>
          </a:p>
          <a:p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7" name="Picture 6" descr="Ema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352800"/>
            <a:ext cx="5257799" cy="29337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557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Tìm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m</a:t>
            </a:r>
            <a:r>
              <a:rPr lang="fr-FR" b="1" dirty="0" err="1" smtClean="0">
                <a:solidFill>
                  <a:srgbClr val="FF0000"/>
                </a:solidFill>
              </a:rPr>
              <a:t>ột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vài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ứng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dụng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khác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trên</a:t>
            </a:r>
            <a:r>
              <a:rPr lang="fr-FR" b="1" dirty="0">
                <a:solidFill>
                  <a:srgbClr val="FF0000"/>
                </a:solidFill>
              </a:rPr>
              <a:t> Internet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a) </a:t>
            </a:r>
            <a:r>
              <a:rPr lang="en-US" b="1" i="1" dirty="0" err="1"/>
              <a:t>Hội</a:t>
            </a:r>
            <a:r>
              <a:rPr lang="en-US" b="1" i="1" dirty="0"/>
              <a:t> </a:t>
            </a:r>
            <a:r>
              <a:rPr lang="en-US" b="1" i="1" dirty="0" err="1"/>
              <a:t>thảo</a:t>
            </a:r>
            <a:r>
              <a:rPr lang="en-US" b="1" i="1" dirty="0"/>
              <a:t> </a:t>
            </a:r>
            <a:r>
              <a:rPr lang="en-US" b="1" i="1" dirty="0" err="1"/>
              <a:t>trực</a:t>
            </a:r>
            <a:r>
              <a:rPr lang="en-US" b="1" i="1" dirty="0"/>
              <a:t> </a:t>
            </a:r>
            <a:r>
              <a:rPr lang="en-US" b="1" i="1" dirty="0" err="1"/>
              <a:t>tuyến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9550" y="1562100"/>
            <a:ext cx="9134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ảnh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sau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cho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biết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điều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gì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</a:p>
          <a:p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134169" cy="243141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>
          <a:xfrm>
            <a:off x="209550" y="5152070"/>
            <a:ext cx="8552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Vậy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cần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trao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đổi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với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các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bạn</a:t>
            </a:r>
            <a:r>
              <a:rPr lang="en-US" sz="3200" b="1" dirty="0" smtClean="0">
                <a:solidFill>
                  <a:srgbClr val="3333CC"/>
                </a:solidFill>
              </a:rPr>
              <a:t> , </a:t>
            </a:r>
            <a:r>
              <a:rPr lang="en-US" sz="3200" b="1" dirty="0" err="1" smtClean="0">
                <a:solidFill>
                  <a:srgbClr val="3333CC"/>
                </a:solidFill>
              </a:rPr>
              <a:t>thảo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luận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một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vấn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đề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nhưng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lại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không</a:t>
            </a:r>
            <a:r>
              <a:rPr lang="en-US" sz="3200" b="1" dirty="0" smtClean="0">
                <a:solidFill>
                  <a:srgbClr val="3333CC"/>
                </a:solidFill>
              </a:rPr>
              <a:t> ở </a:t>
            </a:r>
            <a:r>
              <a:rPr lang="en-US" sz="3200" b="1" dirty="0" err="1" smtClean="0">
                <a:solidFill>
                  <a:srgbClr val="3333CC"/>
                </a:solidFill>
              </a:rPr>
              <a:t>cùng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một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nơi</a:t>
            </a:r>
            <a:r>
              <a:rPr lang="en-US" sz="3200" b="1" dirty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với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3333CC"/>
                </a:solidFill>
              </a:rPr>
              <a:t>n</a:t>
            </a:r>
            <a:r>
              <a:rPr lang="en-US" sz="3200" b="1" dirty="0" err="1" smtClean="0">
                <a:solidFill>
                  <a:srgbClr val="3333CC"/>
                </a:solidFill>
              </a:rPr>
              <a:t>hau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thì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cách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để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trao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đổi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  <a:endParaRPr lang="en-US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Tìm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m</a:t>
            </a:r>
            <a:r>
              <a:rPr lang="fr-FR" b="1" dirty="0" err="1" smtClean="0">
                <a:solidFill>
                  <a:srgbClr val="FF0000"/>
                </a:solidFill>
              </a:rPr>
              <a:t>ột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vài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ứng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dụng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khác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trên</a:t>
            </a:r>
            <a:r>
              <a:rPr lang="fr-FR" b="1" dirty="0">
                <a:solidFill>
                  <a:srgbClr val="FF0000"/>
                </a:solidFill>
              </a:rPr>
              <a:t> Internet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b) </a:t>
            </a:r>
            <a:r>
              <a:rPr lang="en-US" b="1" i="1" dirty="0" err="1"/>
              <a:t>Đào</a:t>
            </a:r>
            <a:r>
              <a:rPr lang="en-US" b="1" i="1" dirty="0"/>
              <a:t> </a:t>
            </a:r>
            <a:r>
              <a:rPr lang="en-US" b="1" i="1" dirty="0" err="1"/>
              <a:t>tạo</a:t>
            </a:r>
            <a:r>
              <a:rPr lang="en-US" b="1" i="1" dirty="0"/>
              <a:t> qua </a:t>
            </a:r>
            <a:r>
              <a:rPr lang="en-US" b="1" i="1" dirty="0" err="1"/>
              <a:t>mạng</a:t>
            </a:r>
            <a:r>
              <a:rPr lang="en-US" b="1" i="1" dirty="0"/>
              <a:t>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250" y="1671191"/>
            <a:ext cx="879298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Đào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tạo</a:t>
            </a:r>
            <a:r>
              <a:rPr lang="en-US" sz="3200" b="1" dirty="0" smtClean="0">
                <a:solidFill>
                  <a:srgbClr val="3333CC"/>
                </a:solidFill>
              </a:rPr>
              <a:t> qua </a:t>
            </a:r>
            <a:r>
              <a:rPr lang="en-US" sz="3200" b="1" dirty="0" err="1" smtClean="0">
                <a:solidFill>
                  <a:srgbClr val="3333CC"/>
                </a:solidFill>
              </a:rPr>
              <a:t>mạng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gì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hiểu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thế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đào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err="1" smtClean="0">
                <a:solidFill>
                  <a:srgbClr val="3333CC"/>
                </a:solidFill>
              </a:rPr>
              <a:t>tạo</a:t>
            </a:r>
            <a:r>
              <a:rPr lang="en-US" sz="3200" b="1" dirty="0" smtClean="0">
                <a:solidFill>
                  <a:srgbClr val="3333CC"/>
                </a:solidFill>
              </a:rPr>
              <a:t> qua </a:t>
            </a:r>
            <a:r>
              <a:rPr lang="en-US" sz="3200" b="1" dirty="0" err="1" smtClean="0">
                <a:solidFill>
                  <a:srgbClr val="3333CC"/>
                </a:solidFill>
              </a:rPr>
              <a:t>mạng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  <a:r>
              <a:rPr lang="en-US" sz="3200" b="1" dirty="0" err="1" smtClean="0">
                <a:solidFill>
                  <a:srgbClr val="3333CC"/>
                </a:solidFill>
              </a:rPr>
              <a:t>Học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tiếng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anh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trên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mạng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viêc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học</a:t>
            </a:r>
            <a:endParaRPr lang="en-US" sz="3200" b="1" dirty="0" smtClean="0">
              <a:solidFill>
                <a:srgbClr val="3333CC"/>
              </a:solidFill>
            </a:endParaRPr>
          </a:p>
          <a:p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trực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tuyến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cùng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thầy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cô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trong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thời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gian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bệnh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</a:p>
          <a:p>
            <a:r>
              <a:rPr lang="en-US" sz="3200" b="1" dirty="0" err="1" smtClean="0">
                <a:solidFill>
                  <a:srgbClr val="3333CC"/>
                </a:solidFill>
              </a:rPr>
              <a:t>này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có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phải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tạo</a:t>
            </a:r>
            <a:r>
              <a:rPr lang="en-US" sz="3200" b="1" dirty="0" smtClean="0">
                <a:solidFill>
                  <a:srgbClr val="3333CC"/>
                </a:solidFill>
              </a:rPr>
              <a:t> qua </a:t>
            </a:r>
            <a:r>
              <a:rPr lang="en-US" sz="3200" b="1" dirty="0" err="1" smtClean="0">
                <a:solidFill>
                  <a:srgbClr val="3333CC"/>
                </a:solidFill>
              </a:rPr>
              <a:t>mạng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không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987800"/>
            <a:ext cx="424815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987800"/>
            <a:ext cx="4314825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550" y="83447"/>
            <a:ext cx="8724900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None/>
            </a:pP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Nhiệm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vụ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3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Tìm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cs typeface="Segoe UI Semilight" panose="020B0402040204020203" pitchFamily="34" charset="0"/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 m</a:t>
            </a:r>
            <a:r>
              <a:rPr lang="fr-FR" b="1" dirty="0" err="1" smtClean="0">
                <a:solidFill>
                  <a:srgbClr val="FF0000"/>
                </a:solidFill>
              </a:rPr>
              <a:t>ột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vài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ứng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dụng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khác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trên</a:t>
            </a:r>
            <a:r>
              <a:rPr lang="fr-FR" b="1" dirty="0">
                <a:solidFill>
                  <a:srgbClr val="FF0000"/>
                </a:solidFill>
              </a:rPr>
              <a:t> Internet</a:t>
            </a:r>
            <a:endParaRPr lang="en-US" altLang="en-US" b="1" dirty="0" smtClean="0">
              <a:solidFill>
                <a:srgbClr val="FF0000"/>
              </a:solidFill>
              <a:cs typeface="Segoe UI Semilight" panose="020B04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52425" y="990600"/>
            <a:ext cx="8229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i="1" dirty="0" smtClean="0"/>
              <a:t>c) </a:t>
            </a:r>
            <a:r>
              <a:rPr lang="en-US" b="1" i="1" dirty="0" err="1" smtClean="0"/>
              <a:t>Thương</a:t>
            </a:r>
            <a:r>
              <a:rPr lang="en-US" b="1" i="1" dirty="0" smtClean="0"/>
              <a:t> </a:t>
            </a:r>
            <a:r>
              <a:rPr lang="en-US" b="1" i="1" dirty="0" err="1" smtClean="0"/>
              <a:t>mại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điện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tử</a:t>
            </a:r>
            <a:r>
              <a:rPr lang="en-US" b="1" i="1" dirty="0" smtClean="0"/>
              <a:t>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2250" y="1671191"/>
            <a:ext cx="88707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Em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hiểu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thế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nào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thương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mại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3333CC"/>
                </a:solidFill>
              </a:rPr>
              <a:t>Dịch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vụ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mua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sắm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trên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Shopee</a:t>
            </a:r>
            <a:r>
              <a:rPr lang="en-US" sz="3200" b="1" dirty="0" smtClean="0">
                <a:solidFill>
                  <a:srgbClr val="3333CC"/>
                </a:solidFill>
              </a:rPr>
              <a:t>, </a:t>
            </a:r>
            <a:r>
              <a:rPr lang="en-US" sz="3200" b="1" dirty="0" err="1" smtClean="0">
                <a:solidFill>
                  <a:srgbClr val="3333CC"/>
                </a:solidFill>
              </a:rPr>
              <a:t>Lazada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có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phải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là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3333CC"/>
                </a:solidFill>
              </a:rPr>
              <a:t>m</a:t>
            </a:r>
            <a:r>
              <a:rPr lang="en-US" sz="3200" b="1" dirty="0" err="1" smtClean="0">
                <a:solidFill>
                  <a:srgbClr val="3333CC"/>
                </a:solidFill>
              </a:rPr>
              <a:t>ột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hình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thức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thương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mại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điện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tử</a:t>
            </a:r>
            <a:r>
              <a:rPr lang="en-US" sz="3200" b="1" dirty="0" smtClean="0">
                <a:solidFill>
                  <a:srgbClr val="3333CC"/>
                </a:solidFill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</a:rPr>
              <a:t>không</a:t>
            </a:r>
            <a:r>
              <a:rPr lang="en-US" sz="3200" b="1" dirty="0" smtClean="0">
                <a:solidFill>
                  <a:srgbClr val="3333CC"/>
                </a:solidFill>
              </a:rPr>
              <a:t>?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44900"/>
            <a:ext cx="35052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30" y="3606800"/>
            <a:ext cx="3470369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8.8|4.3|4.9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551</Words>
  <Application>Microsoft Office PowerPoint</Application>
  <PresentationFormat>On-screen Show (4:3)</PresentationFormat>
  <Paragraphs>54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136</cp:revision>
  <dcterms:created xsi:type="dcterms:W3CDTF">2021-08-19T03:45:01Z</dcterms:created>
  <dcterms:modified xsi:type="dcterms:W3CDTF">2021-09-08T12:37:25Z</dcterms:modified>
</cp:coreProperties>
</file>